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2" r:id="rId2"/>
    <p:sldId id="259" r:id="rId3"/>
    <p:sldId id="294" r:id="rId4"/>
    <p:sldId id="323" r:id="rId5"/>
    <p:sldId id="296" r:id="rId6"/>
    <p:sldId id="324" r:id="rId7"/>
    <p:sldId id="321" r:id="rId8"/>
    <p:sldId id="325" r:id="rId9"/>
    <p:sldId id="326" r:id="rId10"/>
    <p:sldId id="328" r:id="rId11"/>
    <p:sldId id="329" r:id="rId12"/>
    <p:sldId id="330" r:id="rId13"/>
    <p:sldId id="297" r:id="rId14"/>
  </p:sldIdLst>
  <p:sldSz cx="12190413" cy="6859588"/>
  <p:notesSz cx="6858000" cy="9144000"/>
  <p:embeddedFontLst>
    <p:embeddedFont>
      <p:font typeface="굴림체" panose="020B0609000101010101" pitchFamily="49" charset="-127"/>
      <p:regular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Noto Sans" panose="020B050204050402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4E6"/>
    <a:srgbClr val="07B8E1"/>
    <a:srgbClr val="2B4FAF"/>
    <a:srgbClr val="1C7ACC"/>
    <a:srgbClr val="3680DC"/>
    <a:srgbClr val="9A6D3C"/>
    <a:srgbClr val="78552F"/>
    <a:srgbClr val="7F9AB2"/>
    <a:srgbClr val="112F6B"/>
    <a:srgbClr val="514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9" autoAdjust="0"/>
    <p:restoredTop sz="94118" autoAdjust="0"/>
  </p:normalViewPr>
  <p:slideViewPr>
    <p:cSldViewPr>
      <p:cViewPr varScale="1">
        <p:scale>
          <a:sx n="68" d="100"/>
          <a:sy n="68" d="100"/>
        </p:scale>
        <p:origin x="588" y="48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51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07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6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18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94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376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19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94606" y="1442553"/>
            <a:ext cx="9937104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7B8E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89231" y="2063936"/>
            <a:ext cx="9983465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7B8E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2024-10-11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198662" y="1629594"/>
            <a:ext cx="8712968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689231" y="3156253"/>
            <a:ext cx="9937104" cy="547081"/>
          </a:xfrm>
        </p:spPr>
        <p:txBody>
          <a:bodyPr/>
          <a:lstStyle/>
          <a:p>
            <a:r>
              <a:rPr lang="en-US" altLang="ko-KR" sz="2800" dirty="0"/>
              <a:t>A simple, yet effective door locking mechanism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89231" y="1485578"/>
            <a:ext cx="9983465" cy="1730486"/>
          </a:xfrm>
        </p:spPr>
        <p:txBody>
          <a:bodyPr/>
          <a:lstStyle/>
          <a:p>
            <a:r>
              <a:rPr lang="en-US" altLang="ko-KR" sz="9600" err="1"/>
              <a:t>Cipher</a:t>
            </a:r>
            <a:r>
              <a:rPr lang="en-US" altLang="ko-KR" sz="9600" b="1" err="1"/>
              <a:t>Gate</a:t>
            </a:r>
            <a:endParaRPr lang="ko-KR" altLang="en-US" sz="9600" b="1"/>
          </a:p>
        </p:txBody>
      </p:sp>
      <p:sp>
        <p:nvSpPr>
          <p:cNvPr id="2" name="부제목 7">
            <a:extLst>
              <a:ext uri="{FF2B5EF4-FFF2-40B4-BE49-F238E27FC236}">
                <a16:creationId xmlns:a16="http://schemas.microsoft.com/office/drawing/2014/main" id="{D0B63762-1B65-CFAE-3F7D-D3288628A36D}"/>
              </a:ext>
            </a:extLst>
          </p:cNvPr>
          <p:cNvSpPr txBox="1">
            <a:spLocks/>
          </p:cNvSpPr>
          <p:nvPr/>
        </p:nvSpPr>
        <p:spPr>
          <a:xfrm>
            <a:off x="6887294" y="5229994"/>
            <a:ext cx="2376264" cy="1768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7B8E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95690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93535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991380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kern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489225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87070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84916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982761" indent="0" algn="ctr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 dirty="0">
                <a:solidFill>
                  <a:schemeClr val="bg1"/>
                </a:solidFill>
              </a:rPr>
              <a:t>Student: </a:t>
            </a:r>
          </a:p>
          <a:p>
            <a:pPr algn="l"/>
            <a:r>
              <a:rPr lang="en-US" altLang="ko-KR" sz="2400" dirty="0" err="1">
                <a:solidFill>
                  <a:schemeClr val="bg1"/>
                </a:solidFill>
              </a:rPr>
              <a:t>Oltean</a:t>
            </a:r>
            <a:r>
              <a:rPr lang="en-US" altLang="ko-KR" sz="2400" dirty="0">
                <a:solidFill>
                  <a:schemeClr val="bg1"/>
                </a:solidFill>
              </a:rPr>
              <a:t> Robert</a:t>
            </a:r>
          </a:p>
          <a:p>
            <a:pPr algn="l"/>
            <a:endParaRPr lang="en-US" altLang="ko-K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 guide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18543" y="988187"/>
            <a:ext cx="7992888" cy="5609959"/>
          </a:xfrm>
        </p:spPr>
        <p:txBody>
          <a:bodyPr>
            <a:normAutofit/>
          </a:bodyPr>
          <a:lstStyle/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altLang="ko-KR" sz="3200" i="0" dirty="0">
                <a:latin typeface="Roboto" panose="02000000000000000000" pitchFamily="2" charset="0"/>
                <a:cs typeface="Roboto" panose="02000000000000000000" pitchFamily="2" charset="0"/>
              </a:rPr>
              <a:t>    Step 3. To add a new tag to the device, enter *001 then your current PIN code on the keypad </a:t>
            </a:r>
          </a:p>
          <a:p>
            <a:endParaRPr lang="en-US" altLang="ko-KR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altLang="ko-KR" sz="3200" i="0" dirty="0">
                <a:latin typeface="Roboto" panose="02000000000000000000" pitchFamily="2" charset="0"/>
                <a:cs typeface="Roboto" panose="02000000000000000000" pitchFamily="2" charset="0"/>
              </a:rPr>
              <a:t>   Step 4. Approach your RFID Tag to the reader. Then your new tag is saved.</a:t>
            </a:r>
          </a:p>
          <a:p>
            <a:r>
              <a:rPr lang="en-US" altLang="ko-KR" sz="3200" dirty="0">
                <a:latin typeface="Roboto" panose="02000000000000000000" pitchFamily="2" charset="0"/>
                <a:cs typeface="Roboto" panose="02000000000000000000" pitchFamily="2" charset="0"/>
              </a:rPr>
              <a:t>You can add up to 5 tags!</a:t>
            </a:r>
            <a:endParaRPr lang="ko-KR" altLang="en-US" sz="320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 descr="A hand holding a card&#10;&#10;Description automatically generated">
            <a:extLst>
              <a:ext uri="{FF2B5EF4-FFF2-40B4-BE49-F238E27FC236}">
                <a16:creationId xmlns:a16="http://schemas.microsoft.com/office/drawing/2014/main" id="{2BE7F172-4BA7-E0B0-A100-8A2AB2817F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1" t="5032" r="5088" b="6960"/>
          <a:stretch/>
        </p:blipFill>
        <p:spPr>
          <a:xfrm rot="5400000">
            <a:off x="9155793" y="3537559"/>
            <a:ext cx="3823020" cy="3031427"/>
          </a:xfrm>
          <a:prstGeom prst="rect">
            <a:avLst/>
          </a:prstGeom>
        </p:spPr>
      </p:pic>
      <p:pic>
        <p:nvPicPr>
          <p:cNvPr id="8" name="Picture 7" descr="A small electronic device with a blue screen&#10;&#10;Description automatically generated with medium confidence">
            <a:extLst>
              <a:ext uri="{FF2B5EF4-FFF2-40B4-BE49-F238E27FC236}">
                <a16:creationId xmlns:a16="http://schemas.microsoft.com/office/drawing/2014/main" id="{F9C27000-548A-D966-35BE-1C9024A957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46469" y="1490499"/>
            <a:ext cx="2919687" cy="21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5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 guide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18542" y="988187"/>
            <a:ext cx="8366005" cy="5609959"/>
          </a:xfrm>
        </p:spPr>
        <p:txBody>
          <a:bodyPr>
            <a:normAutofit/>
          </a:bodyPr>
          <a:lstStyle/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altLang="ko-KR" sz="3200" i="0" dirty="0">
                <a:latin typeface="Roboto" panose="02000000000000000000" pitchFamily="2" charset="0"/>
                <a:cs typeface="Roboto" panose="02000000000000000000" pitchFamily="2" charset="0"/>
              </a:rPr>
              <a:t>    Step 5. To change your password,</a:t>
            </a:r>
          </a:p>
          <a:p>
            <a:r>
              <a:rPr lang="en-US" altLang="ko-KR" sz="3200" i="0" dirty="0">
                <a:latin typeface="Roboto" panose="02000000000000000000" pitchFamily="2" charset="0"/>
                <a:cs typeface="Roboto" panose="02000000000000000000" pitchFamily="2" charset="0"/>
              </a:rPr>
              <a:t>type *000, then your current password. </a:t>
            </a:r>
          </a:p>
          <a:p>
            <a:endParaRPr lang="en-US" altLang="ko-KR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altLang="ko-KR" sz="3200" i="0" dirty="0">
                <a:latin typeface="Roboto" panose="02000000000000000000" pitchFamily="2" charset="0"/>
                <a:cs typeface="Roboto" panose="02000000000000000000" pitchFamily="2" charset="0"/>
              </a:rPr>
              <a:t>             Step 6. Now you can enter your new </a:t>
            </a:r>
          </a:p>
          <a:p>
            <a:r>
              <a:rPr lang="en-US" altLang="ko-KR" sz="3200" i="0" dirty="0">
                <a:latin typeface="Roboto" panose="02000000000000000000" pitchFamily="2" charset="0"/>
                <a:cs typeface="Roboto" panose="02000000000000000000" pitchFamily="2" charset="0"/>
              </a:rPr>
              <a:t>            password</a:t>
            </a:r>
            <a:endParaRPr lang="ko-KR" altLang="en-US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 descr="A close-up of a password&#10;&#10;Description automatically generated">
            <a:extLst>
              <a:ext uri="{FF2B5EF4-FFF2-40B4-BE49-F238E27FC236}">
                <a16:creationId xmlns:a16="http://schemas.microsoft.com/office/drawing/2014/main" id="{212CBFA4-D58F-B838-F0F8-01A605DA02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0412" y="1665598"/>
            <a:ext cx="3168352" cy="2376264"/>
          </a:xfrm>
          <a:prstGeom prst="rect">
            <a:avLst/>
          </a:prstGeom>
        </p:spPr>
      </p:pic>
      <p:pic>
        <p:nvPicPr>
          <p:cNvPr id="3" name="Picture 2" descr="A close-up of a keypad&#10;&#10;Description automatically generated">
            <a:extLst>
              <a:ext uri="{FF2B5EF4-FFF2-40B4-BE49-F238E27FC236}">
                <a16:creationId xmlns:a16="http://schemas.microsoft.com/office/drawing/2014/main" id="{D95C87A2-2DF6-EC8F-E269-1AF4EAC2A3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3538" y="3825838"/>
            <a:ext cx="316835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 guide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2558" y="1773610"/>
            <a:ext cx="6480720" cy="4313815"/>
          </a:xfrm>
        </p:spPr>
        <p:txBody>
          <a:bodyPr>
            <a:normAutofit fontScale="77500" lnSpcReduction="20000"/>
          </a:bodyPr>
          <a:lstStyle/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60000"/>
              </a:lnSpc>
            </a:pPr>
            <a:r>
              <a:rPr lang="en-US" altLang="ko-KR" sz="3200" i="0" dirty="0">
                <a:latin typeface="Roboto" panose="02000000000000000000" pitchFamily="2" charset="0"/>
                <a:cs typeface="Roboto" panose="02000000000000000000" pitchFamily="2" charset="0"/>
              </a:rPr>
              <a:t>   </a:t>
            </a:r>
            <a:r>
              <a:rPr lang="en-US" altLang="ko-KR" sz="4200" i="0" dirty="0">
                <a:latin typeface="Roboto" panose="02000000000000000000" pitchFamily="2" charset="0"/>
                <a:cs typeface="Roboto" panose="02000000000000000000" pitchFamily="2" charset="0"/>
              </a:rPr>
              <a:t> Step 7. Congrats! You have successfully set up your </a:t>
            </a:r>
            <a:r>
              <a:rPr lang="en-US" altLang="ko-KR" sz="4200" i="0" dirty="0" err="1">
                <a:latin typeface="Roboto" panose="02000000000000000000" pitchFamily="2" charset="0"/>
                <a:cs typeface="Roboto" panose="02000000000000000000" pitchFamily="2" charset="0"/>
              </a:rPr>
              <a:t>CipherGate</a:t>
            </a:r>
            <a:r>
              <a:rPr lang="en-US" altLang="ko-KR" sz="4200" i="0" dirty="0">
                <a:latin typeface="Roboto" panose="02000000000000000000" pitchFamily="2" charset="0"/>
                <a:cs typeface="Roboto" panose="02000000000000000000" pitchFamily="2" charset="0"/>
              </a:rPr>
              <a:t> device!</a:t>
            </a:r>
          </a:p>
          <a:p>
            <a:endParaRPr lang="en-US" altLang="ko-KR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altLang="ko-KR" sz="3200" i="0" dirty="0">
                <a:latin typeface="Roboto" panose="02000000000000000000" pitchFamily="2" charset="0"/>
                <a:cs typeface="Roboto" panose="02000000000000000000" pitchFamily="2" charset="0"/>
              </a:rPr>
              <a:t>            </a:t>
            </a:r>
            <a:endParaRPr lang="ko-KR" altLang="en-US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 descr="A finger pressing a keypad&#10;&#10;Description automatically generated">
            <a:extLst>
              <a:ext uri="{FF2B5EF4-FFF2-40B4-BE49-F238E27FC236}">
                <a16:creationId xmlns:a16="http://schemas.microsoft.com/office/drawing/2014/main" id="{DCFEBD51-E0AF-88FE-2B76-EBDBDB12F1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7280" y="2058309"/>
            <a:ext cx="499255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286894" y="2205658"/>
            <a:ext cx="5821584" cy="1368152"/>
          </a:xfrm>
        </p:spPr>
        <p:txBody>
          <a:bodyPr/>
          <a:lstStyle/>
          <a:p>
            <a:r>
              <a:rPr lang="en-US" altLang="ko-KR" dirty="0"/>
              <a:t>Thank you!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43411" y="851143"/>
            <a:ext cx="3949005" cy="523220"/>
            <a:chOff x="4511030" y="1197546"/>
            <a:chExt cx="3949005" cy="523220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46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Introduction</a:t>
                </a: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8007597" y="551802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42878" y="1495806"/>
            <a:ext cx="3949005" cy="523220"/>
            <a:chOff x="4511030" y="1197546"/>
            <a:chExt cx="3949005" cy="523220"/>
          </a:xfrm>
        </p:grpSpPr>
        <p:sp>
          <p:nvSpPr>
            <p:cNvPr id="22" name="모서리가 둥근 직사각형 2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24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Components</a:t>
                </a: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3502918" y="2140469"/>
            <a:ext cx="3949005" cy="523220"/>
            <a:chOff x="4511030" y="1197546"/>
            <a:chExt cx="3949005" cy="523220"/>
          </a:xfrm>
        </p:grpSpPr>
        <p:sp>
          <p:nvSpPr>
            <p:cNvPr id="28" name="모서리가 둥근 직사각형 2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Circuit Diagram</a:t>
                </a: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862958" y="2785132"/>
            <a:ext cx="3949005" cy="523220"/>
            <a:chOff x="4511030" y="1197546"/>
            <a:chExt cx="3949005" cy="523220"/>
          </a:xfrm>
        </p:grpSpPr>
        <p:sp>
          <p:nvSpPr>
            <p:cNvPr id="33" name="모서리가 둥근 직사각형 32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5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How it works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248299" cy="1428342"/>
            <a:chOff x="1706578" y="260688"/>
            <a:chExt cx="3248299" cy="1428342"/>
          </a:xfrm>
        </p:grpSpPr>
        <p:grpSp>
          <p:nvGrpSpPr>
            <p:cNvPr id="3" name="그룹 2"/>
            <p:cNvGrpSpPr/>
            <p:nvPr/>
          </p:nvGrpSpPr>
          <p:grpSpPr>
            <a:xfrm>
              <a:off x="1736171" y="853772"/>
              <a:ext cx="3218706" cy="835258"/>
              <a:chOff x="7014409" y="1122640"/>
              <a:chExt cx="3218706" cy="835258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7014409" y="1122640"/>
                <a:ext cx="3218706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Introduction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028895" y="1682438"/>
                <a:ext cx="3024336" cy="27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Our project</a:t>
                </a:r>
              </a:p>
            </p:txBody>
          </p:sp>
        </p:grp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167214" y="2853730"/>
            <a:ext cx="5472608" cy="2464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i="0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Welcome to </a:t>
            </a:r>
            <a:r>
              <a:rPr lang="en-US" b="1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CipherGate</a:t>
            </a:r>
            <a:r>
              <a:rPr lang="en-US" b="1" i="0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the Arduino-powered electromagnetic door lock system. Combining   RFID, keypad and a LCD screen, it ensures           secure and user-friendly access control. </a:t>
            </a:r>
            <a:endParaRPr kumimoji="1" lang="en-US" altLang="ko-KR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248299" cy="1428342"/>
            <a:chOff x="1706578" y="260688"/>
            <a:chExt cx="3248299" cy="1428342"/>
          </a:xfrm>
        </p:grpSpPr>
        <p:grpSp>
          <p:nvGrpSpPr>
            <p:cNvPr id="3" name="그룹 2"/>
            <p:cNvGrpSpPr/>
            <p:nvPr/>
          </p:nvGrpSpPr>
          <p:grpSpPr>
            <a:xfrm>
              <a:off x="1736171" y="853772"/>
              <a:ext cx="3218706" cy="835258"/>
              <a:chOff x="7014409" y="1122640"/>
              <a:chExt cx="3218706" cy="835258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7014409" y="1122640"/>
                <a:ext cx="3218706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Components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028895" y="1682438"/>
                <a:ext cx="3204220" cy="27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What our project is made of </a:t>
                </a:r>
              </a:p>
            </p:txBody>
          </p:sp>
        </p:grp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095206" y="3137003"/>
            <a:ext cx="4866952" cy="146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b="1" i="0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the essential components powering </a:t>
            </a:r>
            <a:r>
              <a:rPr lang="en-US" sz="2400" b="1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CipherGate</a:t>
            </a:r>
            <a:endParaRPr kumimoji="1" lang="en-US" altLang="ko-KR" sz="24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65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Components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Arduino Uno R4 </a:t>
            </a:r>
            <a:r>
              <a:rPr lang="en-US" altLang="ko-KR" i="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WiFi</a:t>
            </a:r>
            <a:r>
              <a:rPr lang="en-US" altLang="ko-KR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board</a:t>
            </a:r>
          </a:p>
          <a:p>
            <a:pPr>
              <a:lnSpc>
                <a:spcPct val="150000"/>
              </a:lnSpc>
            </a:pPr>
            <a:r>
              <a:rPr lang="en-US" altLang="ko-KR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Single Channel 5V Relay Breakout Board</a:t>
            </a:r>
          </a:p>
          <a:p>
            <a:pPr>
              <a:lnSpc>
                <a:spcPct val="150000"/>
              </a:lnSpc>
            </a:pPr>
            <a:r>
              <a:rPr lang="en-US" altLang="ko-KR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JIS 842-901G electromagnetic door lock</a:t>
            </a:r>
          </a:p>
          <a:p>
            <a:pPr>
              <a:lnSpc>
                <a:spcPct val="150000"/>
              </a:lnSpc>
            </a:pPr>
            <a:r>
              <a:rPr lang="en-US" altLang="ko-KR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- 4x3 Keypad</a:t>
            </a:r>
          </a:p>
          <a:p>
            <a:pPr>
              <a:lnSpc>
                <a:spcPct val="150000"/>
              </a:lnSpc>
            </a:pPr>
            <a:r>
              <a:rPr lang="en-US" altLang="ko-KR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MFRC522 RFID Reader</a:t>
            </a:r>
          </a:p>
          <a:p>
            <a:pPr>
              <a:lnSpc>
                <a:spcPct val="150000"/>
              </a:lnSpc>
            </a:pPr>
            <a:r>
              <a:rPr lang="en-US" altLang="ko-KR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- 16x2 LCD Display</a:t>
            </a:r>
          </a:p>
          <a:p>
            <a:pPr>
              <a:lnSpc>
                <a:spcPct val="150000"/>
              </a:lnSpc>
            </a:pPr>
            <a:r>
              <a:rPr lang="en-US" altLang="ko-KR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I2C Controller for the 16x2 Display</a:t>
            </a:r>
          </a:p>
          <a:p>
            <a:pPr>
              <a:lnSpc>
                <a:spcPct val="150000"/>
              </a:lnSpc>
            </a:pPr>
            <a:r>
              <a:rPr lang="en-US" altLang="ko-KR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PNP transistor BC557CBK</a:t>
            </a:r>
          </a:p>
          <a:p>
            <a:pPr>
              <a:lnSpc>
                <a:spcPct val="150000"/>
              </a:lnSpc>
            </a:pPr>
            <a:r>
              <a:rPr lang="en-US" altLang="ko-KR" i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Diode 1N4148</a:t>
            </a:r>
          </a:p>
          <a:p>
            <a:endParaRPr lang="ko-KR" altLang="en-US" i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248299" cy="1428342"/>
            <a:chOff x="1706578" y="260688"/>
            <a:chExt cx="3248299" cy="1428342"/>
          </a:xfrm>
        </p:grpSpPr>
        <p:grpSp>
          <p:nvGrpSpPr>
            <p:cNvPr id="3" name="그룹 2"/>
            <p:cNvGrpSpPr/>
            <p:nvPr/>
          </p:nvGrpSpPr>
          <p:grpSpPr>
            <a:xfrm>
              <a:off x="1736171" y="853772"/>
              <a:ext cx="3218706" cy="835258"/>
              <a:chOff x="7014409" y="1122640"/>
              <a:chExt cx="3218706" cy="835258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7014409" y="1122640"/>
                <a:ext cx="3218706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Circuit Diagram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028895" y="1682438"/>
                <a:ext cx="3204220" cy="27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All the components together </a:t>
                </a:r>
              </a:p>
            </p:txBody>
          </p:sp>
        </p:grp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735166" y="3137003"/>
            <a:ext cx="4866952" cy="1690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i="0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Mapping the design </a:t>
            </a: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800" b="1" i="0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powering </a:t>
            </a:r>
            <a:r>
              <a:rPr lang="en-US" sz="2800" b="1" i="0" dirty="0" err="1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CipherGate</a:t>
            </a:r>
            <a:endParaRPr kumimoji="1" lang="en-US" altLang="ko-KR" sz="28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09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Circuit Diagram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695387" y="1485578"/>
            <a:ext cx="3888432" cy="48965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 how the pieces fit    together in </a:t>
            </a:r>
            <a:r>
              <a:rPr lang="en-US" sz="24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CipherGate's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circuit diagram – where the Arduino, RFID,          keypad, LCD screen        create our smart door      lock system</a:t>
            </a:r>
            <a:endParaRPr lang="ko-KR" altLang="en-US" sz="2400" dirty="0">
              <a:solidFill>
                <a:srgbClr val="0070C0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 descr="A circuit board with many wires&#10;&#10;Description automatically generated">
            <a:extLst>
              <a:ext uri="{FF2B5EF4-FFF2-40B4-BE49-F238E27FC236}">
                <a16:creationId xmlns:a16="http://schemas.microsoft.com/office/drawing/2014/main" id="{4D81755C-DA93-FC96-DB45-DE24D6D063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629594"/>
            <a:ext cx="7498502" cy="4221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248299" cy="1428342"/>
            <a:chOff x="1706578" y="260688"/>
            <a:chExt cx="3248299" cy="1428342"/>
          </a:xfrm>
        </p:grpSpPr>
        <p:grpSp>
          <p:nvGrpSpPr>
            <p:cNvPr id="3" name="그룹 2"/>
            <p:cNvGrpSpPr/>
            <p:nvPr/>
          </p:nvGrpSpPr>
          <p:grpSpPr>
            <a:xfrm>
              <a:off x="1736171" y="853772"/>
              <a:ext cx="3218706" cy="835258"/>
              <a:chOff x="7014409" y="1122640"/>
              <a:chExt cx="3218706" cy="835258"/>
            </a:xfrm>
          </p:grpSpPr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7014409" y="1122640"/>
                <a:ext cx="3218706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How it works</a:t>
                </a: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7028895" y="1682438"/>
                <a:ext cx="3204220" cy="275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ts val="1200"/>
                  </a:lnSpc>
                  <a:defRPr/>
                </a:pPr>
                <a:r>
                  <a:rPr lang="en-US" altLang="ko-KR" dirty="0">
                    <a:solidFill>
                      <a:schemeClr val="bg1"/>
                    </a:solidFill>
                    <a:latin typeface="+mj-lt"/>
                    <a:cs typeface="굴림" pitchFamily="50" charset="-127"/>
                  </a:rPr>
                  <a:t> </a:t>
                </a:r>
              </a:p>
            </p:txBody>
          </p:sp>
        </p:grp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735166" y="3137003"/>
            <a:ext cx="4866952" cy="103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600" b="1" i="0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guide</a:t>
            </a:r>
            <a:endParaRPr kumimoji="1" lang="en-US" altLang="ko-KR" sz="36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9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User guide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09521" y="1413570"/>
            <a:ext cx="7933957" cy="4824535"/>
          </a:xfrm>
        </p:spPr>
        <p:txBody>
          <a:bodyPr/>
          <a:lstStyle/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altLang="ko-KR" sz="3200" i="0" dirty="0">
                <a:latin typeface="Roboto" panose="02000000000000000000" pitchFamily="2" charset="0"/>
                <a:cs typeface="Roboto" panose="02000000000000000000" pitchFamily="2" charset="0"/>
              </a:rPr>
              <a:t>Step 1. Connect to the</a:t>
            </a:r>
          </a:p>
          <a:p>
            <a:r>
              <a:rPr lang="en-US" altLang="ko-KR" sz="3200" i="0" dirty="0">
                <a:latin typeface="Roboto" panose="02000000000000000000" pitchFamily="2" charset="0"/>
                <a:cs typeface="Roboto" panose="02000000000000000000" pitchFamily="2" charset="0"/>
              </a:rPr>
              <a:t> power supply</a:t>
            </a:r>
          </a:p>
          <a:p>
            <a:endParaRPr lang="en-US" altLang="ko-KR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endParaRPr lang="en-US" altLang="ko-KR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altLang="ko-KR" sz="3200" i="0" dirty="0">
                <a:latin typeface="Roboto" panose="02000000000000000000" pitchFamily="2" charset="0"/>
                <a:cs typeface="Roboto" panose="02000000000000000000" pitchFamily="2" charset="0"/>
              </a:rPr>
              <a:t>      Step 2. Wait for the screen to show this</a:t>
            </a:r>
            <a:endParaRPr lang="ko-KR" altLang="en-US" sz="3200" i="0" dirty="0"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Picture 2" descr="A black box with white and red wires&#10;&#10;Description automatically generated">
            <a:extLst>
              <a:ext uri="{FF2B5EF4-FFF2-40B4-BE49-F238E27FC236}">
                <a16:creationId xmlns:a16="http://schemas.microsoft.com/office/drawing/2014/main" id="{771E9F81-6FFC-137F-2375-F1FF8C1BD9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31" y="1521141"/>
            <a:ext cx="3888432" cy="2534496"/>
          </a:xfrm>
          <a:prstGeom prst="rect">
            <a:avLst/>
          </a:prstGeom>
        </p:spPr>
      </p:pic>
      <p:pic>
        <p:nvPicPr>
          <p:cNvPr id="4" name="Picture 3" descr="A small electronic device with a screen&#10;&#10;Description automatically generated">
            <a:extLst>
              <a:ext uri="{FF2B5EF4-FFF2-40B4-BE49-F238E27FC236}">
                <a16:creationId xmlns:a16="http://schemas.microsoft.com/office/drawing/2014/main" id="{3D740BBD-AFF5-BB8E-E5BB-35E38F42FC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87751" y="3469703"/>
            <a:ext cx="3645816" cy="27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 isInverted="1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12279</TotalTime>
  <Words>302</Words>
  <Application>Microsoft Office PowerPoint</Application>
  <PresentationFormat>Custom</PresentationFormat>
  <Paragraphs>88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맑은 고딕</vt:lpstr>
      <vt:lpstr>Noto Sans</vt:lpstr>
      <vt:lpstr>Wingdings</vt:lpstr>
      <vt:lpstr>Calibri Light</vt:lpstr>
      <vt:lpstr>Roboto</vt:lpstr>
      <vt:lpstr>굴림체</vt:lpstr>
      <vt:lpstr>Arial</vt:lpstr>
      <vt:lpstr>Office 테마</vt:lpstr>
      <vt:lpstr>CipherGate</vt:lpstr>
      <vt:lpstr>PowerPoint Presentation</vt:lpstr>
      <vt:lpstr>PowerPoint Presentation</vt:lpstr>
      <vt:lpstr>PowerPoint Presentation</vt:lpstr>
      <vt:lpstr>Components</vt:lpstr>
      <vt:lpstr>PowerPoint Presentation</vt:lpstr>
      <vt:lpstr>Circuit Diagram</vt:lpstr>
      <vt:lpstr>PowerPoint Presentation</vt:lpstr>
      <vt:lpstr>User guide</vt:lpstr>
      <vt:lpstr>User guide</vt:lpstr>
      <vt:lpstr>User guide</vt:lpstr>
      <vt:lpstr>User guide</vt:lpstr>
      <vt:lpstr>Thank you! 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Oltean Robert</cp:lastModifiedBy>
  <cp:revision>16</cp:revision>
  <dcterms:created xsi:type="dcterms:W3CDTF">2010-02-01T08:03:16Z</dcterms:created>
  <dcterms:modified xsi:type="dcterms:W3CDTF">2024-10-10T21:05:18Z</dcterms:modified>
  <cp:category>www.slidemembers.com</cp:category>
</cp:coreProperties>
</file>